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EAEA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81" autoAdjust="0"/>
  </p:normalViewPr>
  <p:slideViewPr>
    <p:cSldViewPr>
      <p:cViewPr varScale="1">
        <p:scale>
          <a:sx n="126" d="100"/>
          <a:sy n="126" d="100"/>
        </p:scale>
        <p:origin x="-9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17D81-E828-4110-B3FC-F05397EA168A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DAE70-22BD-40EB-A170-32E6B7051D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722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DAE70-22BD-40EB-A170-32E6B7051DE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104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91780" y="274638"/>
            <a:ext cx="6095020" cy="1143000"/>
          </a:xfrm>
        </p:spPr>
        <p:txBody>
          <a:bodyPr/>
          <a:lstStyle>
            <a:lvl1pPr algn="r">
              <a:defRPr baseline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91780" y="274638"/>
            <a:ext cx="6095020" cy="1143000"/>
          </a:xfrm>
        </p:spPr>
        <p:txBody>
          <a:bodyPr/>
          <a:lstStyle>
            <a:lvl1pPr algn="r">
              <a:defRPr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91780" y="274638"/>
            <a:ext cx="6095020" cy="1143000"/>
          </a:xfrm>
        </p:spPr>
        <p:txBody>
          <a:bodyPr/>
          <a:lstStyle>
            <a:lvl1pPr algn="r">
              <a:defRPr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592796"/>
            <a:ext cx="5111750" cy="45333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592796"/>
            <a:ext cx="3008313" cy="45333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591780" y="274638"/>
            <a:ext cx="6095020" cy="1143000"/>
          </a:xfrm>
        </p:spPr>
        <p:txBody>
          <a:bodyPr/>
          <a:lstStyle>
            <a:lvl1pPr algn="r">
              <a:defRPr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03.07.2015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  <p:grpSp>
        <p:nvGrpSpPr>
          <p:cNvPr id="12" name="Gruppieren 11"/>
          <p:cNvGrpSpPr/>
          <p:nvPr userDrawn="1"/>
        </p:nvGrpSpPr>
        <p:grpSpPr>
          <a:xfrm>
            <a:off x="431540" y="288000"/>
            <a:ext cx="8265604" cy="1144800"/>
            <a:chOff x="431540" y="288000"/>
            <a:chExt cx="8265604" cy="1144800"/>
          </a:xfrm>
        </p:grpSpPr>
        <p:pic>
          <p:nvPicPr>
            <p:cNvPr id="7" name="Picture 2" descr="D:\!Horst\Eigene Bilder\2010-04-10 Frühling im( Landschafts)Park (Nord)\3862 auszugsweise\Hüttenwerk vor Osterglocken 2.jpg"/>
            <p:cNvPicPr>
              <a:picLocks noChangeArrowheads="1"/>
            </p:cNvPicPr>
            <p:nvPr userDrawn="1"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88000"/>
              <a:ext cx="8229600" cy="1144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D:\!Horst\Dokumente\Eigene Website\Hintergrund\Logo.png"/>
            <p:cNvPicPr>
              <a:picLocks noChangeAspect="1" noChangeArrowheads="1"/>
            </p:cNvPicPr>
            <p:nvPr userDrawn="1"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24675" b="16405"/>
            <a:stretch/>
          </p:blipFill>
          <p:spPr bwMode="auto">
            <a:xfrm>
              <a:off x="431540" y="288997"/>
              <a:ext cx="2134800" cy="1143803"/>
            </a:xfrm>
            <a:prstGeom prst="rect">
              <a:avLst/>
            </a:prstGeom>
            <a:solidFill>
              <a:schemeClr val="bg1">
                <a:alpha val="85000"/>
              </a:schemeClr>
            </a:solidFill>
          </p:spPr>
        </p:pic>
        <p:cxnSp>
          <p:nvCxnSpPr>
            <p:cNvPr id="11" name="Gerade Verbindung 10"/>
            <p:cNvCxnSpPr/>
            <p:nvPr userDrawn="1"/>
          </p:nvCxnSpPr>
          <p:spPr>
            <a:xfrm>
              <a:off x="2566340" y="288000"/>
              <a:ext cx="0" cy="1144800"/>
            </a:xfrm>
            <a:prstGeom prst="line">
              <a:avLst/>
            </a:prstGeom>
            <a:ln w="1905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half" idx="2"/>
          </p:nvPr>
        </p:nvSpPr>
        <p:spPr>
          <a:xfrm>
            <a:off x="457200" y="1592796"/>
            <a:ext cx="3008313" cy="453336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de-DE" dirty="0" smtClean="0"/>
              <a:t>Die Kokillenoszillation entscheidet maßgeblich über Oberflächenqualität der erzeugten Strangschale sowie </a:t>
            </a:r>
            <a:r>
              <a:rPr lang="de-DE" dirty="0" err="1" smtClean="0"/>
              <a:t>Sta-bilität</a:t>
            </a:r>
            <a:r>
              <a:rPr lang="de-DE" dirty="0" smtClean="0"/>
              <a:t> des Prozessablaufs. Sie kann durch eine Reihe von Parametern </a:t>
            </a:r>
            <a:r>
              <a:rPr lang="de-DE" dirty="0" err="1" smtClean="0"/>
              <a:t>cha-rakterisiert</a:t>
            </a:r>
            <a:r>
              <a:rPr lang="de-DE" dirty="0" smtClean="0"/>
              <a:t> werden, die in </a:t>
            </a:r>
            <a:r>
              <a:rPr lang="de-DE" dirty="0" err="1" smtClean="0"/>
              <a:t>gegenseiti-ger</a:t>
            </a:r>
            <a:r>
              <a:rPr lang="de-DE" dirty="0" smtClean="0"/>
              <a:t> </a:t>
            </a:r>
            <a:r>
              <a:rPr lang="de-DE" smtClean="0"/>
              <a:t>Abhängigkeit zueinander </a:t>
            </a:r>
            <a:r>
              <a:rPr lang="de-DE" dirty="0" smtClean="0"/>
              <a:t>stehen. Als Grundgleichung wird u.a.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de-DE" sz="1400" dirty="0" err="1" smtClean="0"/>
              <a:t>v</a:t>
            </a:r>
            <a:r>
              <a:rPr lang="de-DE" sz="1400" baseline="-25000" dirty="0" err="1" smtClean="0"/>
              <a:t>C</a:t>
            </a:r>
            <a:r>
              <a:rPr lang="de-DE" sz="1400" dirty="0" smtClean="0"/>
              <a:t> · </a:t>
            </a:r>
            <a:r>
              <a:rPr lang="de-DE" sz="1400" dirty="0" smtClean="0">
                <a:latin typeface="Symbol" panose="05050102010706020507" pitchFamily="18" charset="2"/>
              </a:rPr>
              <a:t>g</a:t>
            </a:r>
            <a:r>
              <a:rPr lang="de-DE" sz="1400" dirty="0" smtClean="0"/>
              <a:t> = ŝ · </a:t>
            </a:r>
            <a:r>
              <a:rPr lang="de-DE" sz="1400" dirty="0" smtClean="0">
                <a:latin typeface="Symbol" panose="05050102010706020507" pitchFamily="18" charset="2"/>
              </a:rPr>
              <a:t>w</a:t>
            </a:r>
            <a:r>
              <a:rPr lang="de-DE" sz="1400" dirty="0" smtClean="0"/>
              <a:t> · A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de-DE" dirty="0" smtClean="0"/>
              <a:t>mit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de-DE" sz="1400" dirty="0" err="1" smtClean="0"/>
              <a:t>v</a:t>
            </a:r>
            <a:r>
              <a:rPr lang="de-DE" sz="1400" baseline="-25000" dirty="0" err="1" smtClean="0"/>
              <a:t>C</a:t>
            </a:r>
            <a:r>
              <a:rPr lang="de-DE" sz="1400" dirty="0" smtClean="0"/>
              <a:t>  Gießgeschwindigkeit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de-DE" sz="1400" dirty="0" smtClean="0">
                <a:latin typeface="Symbol" panose="05050102010706020507" pitchFamily="18" charset="2"/>
              </a:rPr>
              <a:t>g   </a:t>
            </a:r>
            <a:r>
              <a:rPr lang="de-DE" sz="1400" dirty="0" smtClean="0"/>
              <a:t>Geschwindigkeitsverhältnis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de-DE" sz="1400" dirty="0"/>
              <a:t>ŝ </a:t>
            </a:r>
            <a:r>
              <a:rPr lang="de-DE" sz="1400" dirty="0" smtClean="0"/>
              <a:t>   Hubamplitude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de-DE" sz="1400" dirty="0" smtClean="0">
                <a:latin typeface="Symbol" panose="05050102010706020507" pitchFamily="18" charset="2"/>
              </a:rPr>
              <a:t>w  </a:t>
            </a:r>
            <a:r>
              <a:rPr lang="de-DE" sz="1400" dirty="0" smtClean="0"/>
              <a:t>Oszillationskreisfrequenz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de-DE" sz="1400" dirty="0" smtClean="0"/>
              <a:t>A   Asymmetrie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de-DE" dirty="0" smtClean="0"/>
              <a:t>genannt. Mit nebenstehendem Tool lassen sich die gängigsten Kennzahlen schnell ermitteln und der Verlauf der Bewegungsgrößen visualisieren.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Mould</a:t>
            </a:r>
            <a:r>
              <a:rPr lang="de-DE" dirty="0" smtClean="0"/>
              <a:t> </a:t>
            </a:r>
            <a:r>
              <a:rPr lang="de-DE" dirty="0" err="1" smtClean="0"/>
              <a:t>Oscillation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3599892" y="4761148"/>
            <a:ext cx="5101200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400" u="sng" dirty="0" smtClean="0"/>
              <a:t>zur Bedienung: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In </a:t>
            </a:r>
            <a:r>
              <a:rPr lang="de-DE" sz="1400" dirty="0" err="1"/>
              <a:t>Menueleiste</a:t>
            </a:r>
            <a:r>
              <a:rPr lang="de-DE" sz="1400" dirty="0"/>
              <a:t> &lt;Ansicht&gt;/&lt;Leseansicht&gt;  </a:t>
            </a:r>
            <a:r>
              <a:rPr lang="de-DE" sz="1400" dirty="0" smtClean="0"/>
              <a:t>einschalten</a:t>
            </a:r>
            <a:endParaRPr lang="de-DE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/>
              <a:t>Aktivieren </a:t>
            </a:r>
            <a:r>
              <a:rPr lang="de-DE" sz="1400" dirty="0" smtClean="0"/>
              <a:t>durch Klick in Excel-Blatt / ggf. Bearbeitung freigeben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/>
              <a:t>Eingaben (grüne Felder) besetzen </a:t>
            </a:r>
            <a:r>
              <a:rPr lang="de-DE" sz="1400" dirty="0" smtClean="0">
                <a:latin typeface="Wingdings" panose="05000000000000000000" pitchFamily="2" charset="2"/>
              </a:rPr>
              <a:t>ð</a:t>
            </a:r>
            <a:r>
              <a:rPr lang="de-DE" sz="1400" dirty="0" smtClean="0"/>
              <a:t> Ergebnisse beäugen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/>
              <a:t>Infos zu den Kenndaten: Pointer über rote Dreiecke führen</a:t>
            </a:r>
          </a:p>
          <a:p>
            <a:r>
              <a:rPr lang="de-DE" sz="1400" dirty="0" smtClean="0"/>
              <a:t>Speichern nicht möglich!</a:t>
            </a:r>
            <a:endParaRPr lang="de-DE" sz="1400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27.06.2015</a:t>
            </a:r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 smtClean="0"/>
              <a:t>HvW</a:t>
            </a:r>
            <a:r>
              <a:rPr lang="de-DE" dirty="0" smtClean="0"/>
              <a:t> (BI) Website-Gadgets (01)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baseline="30000" dirty="0" smtClean="0"/>
              <a:t>©</a:t>
            </a:r>
            <a:r>
              <a:rPr lang="de-DE" dirty="0" smtClean="0"/>
              <a:t>Horst von Wyl                 Folie</a:t>
            </a:r>
            <a:fld id="{6C6AE60A-B69C-4790-82F7-3882EDF23186}" type="slidenum">
              <a:rPr lang="de-DE" smtClean="0"/>
              <a:t>1</a:t>
            </a:fld>
            <a:endParaRPr lang="de-DE" dirty="0"/>
          </a:p>
        </p:txBody>
      </p:sp>
      <p:graphicFrame>
        <p:nvGraphicFramePr>
          <p:cNvPr id="2" name="Objekt 1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391434"/>
              </p:ext>
            </p:extLst>
          </p:nvPr>
        </p:nvGraphicFramePr>
        <p:xfrm>
          <a:off x="3587959" y="1592796"/>
          <a:ext cx="5112000" cy="2786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Arbeitsblatt" r:id="rId4" imgW="10448857" imgH="5696085" progId="Excel.Sheet.12">
                  <p:embed/>
                </p:oleObj>
              </mc:Choice>
              <mc:Fallback>
                <p:oleObj name="Arbeitsblatt" r:id="rId4" imgW="10448857" imgH="56960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87959" y="1592796"/>
                        <a:ext cx="5112000" cy="2786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287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Bildschirmpräsentation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Larissa-Design</vt:lpstr>
      <vt:lpstr>Microsoft Excel Worksheet</vt:lpstr>
      <vt:lpstr>Mould Oscillation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Horst</dc:creator>
  <cp:lastModifiedBy>Horst von Wyl</cp:lastModifiedBy>
  <cp:revision>40</cp:revision>
  <dcterms:created xsi:type="dcterms:W3CDTF">2015-06-26T17:31:20Z</dcterms:created>
  <dcterms:modified xsi:type="dcterms:W3CDTF">2015-07-03T07:38:30Z</dcterms:modified>
</cp:coreProperties>
</file>